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 Black"/>
      <p:bold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Black-bold.fntdata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font" Target="fonts/MontserratBlack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BebasNeue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94594c827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94594c827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94594c82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94594c82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5ec24fd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5ec24fd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95ec24fd3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95ec24fd3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734a882cf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734a882cf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-53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32"/>
          <p:cNvSpPr txBox="1"/>
          <p:nvPr>
            <p:ph type="ctrTitle"/>
          </p:nvPr>
        </p:nvSpPr>
        <p:spPr>
          <a:xfrm>
            <a:off x="553275" y="1296725"/>
            <a:ext cx="8260500" cy="16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Syntactic, Semantic and Sentiment Analysis : The Joint Effect on Automated Essay Evaluation</a:t>
            </a:r>
            <a:endParaRPr sz="3600"/>
          </a:p>
        </p:txBody>
      </p:sp>
      <p:sp>
        <p:nvSpPr>
          <p:cNvPr id="1236" name="Google Shape;1236;p32"/>
          <p:cNvSpPr txBox="1"/>
          <p:nvPr>
            <p:ph idx="1" type="subTitle"/>
          </p:nvPr>
        </p:nvSpPr>
        <p:spPr>
          <a:xfrm>
            <a:off x="3667500" y="3072750"/>
            <a:ext cx="1809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4CCC8"/>
                </a:solidFill>
              </a:rPr>
              <a:t>Alvi Anowar</a:t>
            </a:r>
            <a:endParaRPr sz="2100">
              <a:solidFill>
                <a:srgbClr val="F4CCC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4CCC8"/>
                </a:solidFill>
              </a:rPr>
              <a:t>ID: 23366031</a:t>
            </a:r>
            <a:endParaRPr sz="2100">
              <a:solidFill>
                <a:srgbClr val="F4CCC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4CCC8"/>
                </a:solidFill>
              </a:rPr>
              <a:t>CSE - 713</a:t>
            </a:r>
            <a:endParaRPr sz="2100">
              <a:solidFill>
                <a:srgbClr val="F4CCC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242" name="Google Shape;1242;p33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43" name="Google Shape;124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33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46" name="Google Shape;124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33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49" name="Google Shape;124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1" name="Google Shape;1251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33"/>
          <p:cNvSpPr txBox="1"/>
          <p:nvPr/>
        </p:nvSpPr>
        <p:spPr>
          <a:xfrm>
            <a:off x="1017075" y="1365800"/>
            <a:ext cx="77040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Manual Essay Evaluation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Time-consuming and variable manual grading.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Automated Grading Benefits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Utilizes rule-based grammar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Consistency tests, and semantic similarity algorithms.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4"/>
          <p:cNvSpPr txBox="1"/>
          <p:nvPr>
            <p:ph type="title"/>
          </p:nvPr>
        </p:nvSpPr>
        <p:spPr>
          <a:xfrm>
            <a:off x="720000" y="323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258" name="Google Shape;1258;p34"/>
          <p:cNvSpPr txBox="1"/>
          <p:nvPr/>
        </p:nvSpPr>
        <p:spPr>
          <a:xfrm>
            <a:off x="606000" y="1103125"/>
            <a:ext cx="78180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Project Grade Essay R : Early AES using statistical methods and linear regression.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Intelligent Essay Assessor : Integration of NLP, LSA, and ML.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Intellimetric R: Introduction of NLP and mathematical models.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E-rater R : NLP-based scoring and feedback.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59" name="Google Shape;1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63" y="2969675"/>
            <a:ext cx="2318334" cy="1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5"/>
          <p:cNvSpPr txBox="1"/>
          <p:nvPr>
            <p:ph type="title"/>
          </p:nvPr>
        </p:nvSpPr>
        <p:spPr>
          <a:xfrm>
            <a:off x="440850" y="278125"/>
            <a:ext cx="8109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</a:t>
            </a:r>
            <a:endParaRPr sz="4100"/>
          </a:p>
        </p:txBody>
      </p:sp>
      <p:grpSp>
        <p:nvGrpSpPr>
          <p:cNvPr id="1265" name="Google Shape;1265;p35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266" name="Google Shape;126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3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5"/>
          <p:cNvSpPr txBox="1"/>
          <p:nvPr/>
        </p:nvSpPr>
        <p:spPr>
          <a:xfrm>
            <a:off x="440850" y="787425"/>
            <a:ext cx="5596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Syntactic Attributes: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Focused on word order using various syntax-related features.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Semantic Attributes: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Measured coherence and semantic similarity using word embeddings.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Graph-based Features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Derived from semantic similarity, with relevant connections selected.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Implemented using a rule-based model.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0" name="Google Shape;1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050" y="1283125"/>
            <a:ext cx="2954550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Preprocessing</a:t>
            </a:r>
            <a:endParaRPr/>
          </a:p>
        </p:txBody>
      </p:sp>
      <p:sp>
        <p:nvSpPr>
          <p:cNvPr id="1276" name="Google Shape;1276;p36"/>
          <p:cNvSpPr txBox="1"/>
          <p:nvPr/>
        </p:nvSpPr>
        <p:spPr>
          <a:xfrm>
            <a:off x="775225" y="1464300"/>
            <a:ext cx="7648800" cy="3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ASAP competition dataset.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evaluation using the QWK metric.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was selected through univariate selection and recursive feature selection.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23 Salient high predictive power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Graph-based feature threshold 0.4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282" name="Google Shape;1282;p37"/>
          <p:cNvSpPr txBox="1"/>
          <p:nvPr/>
        </p:nvSpPr>
        <p:spPr>
          <a:xfrm>
            <a:off x="-17262" y="3246575"/>
            <a:ext cx="2884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3" name="Google Shape;1283;p37"/>
          <p:cNvPicPr preferRelativeResize="0"/>
          <p:nvPr/>
        </p:nvPicPr>
        <p:blipFill rotWithShape="1">
          <a:blip r:embed="rId3">
            <a:alphaModFix/>
          </a:blip>
          <a:srcRect b="19224" l="0" r="8525" t="0"/>
          <a:stretch/>
        </p:blipFill>
        <p:spPr>
          <a:xfrm>
            <a:off x="287850" y="1404962"/>
            <a:ext cx="2426376" cy="16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875" y="1428800"/>
            <a:ext cx="2426376" cy="158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50" y="1421825"/>
            <a:ext cx="3241500" cy="15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37"/>
          <p:cNvSpPr txBox="1"/>
          <p:nvPr/>
        </p:nvSpPr>
        <p:spPr>
          <a:xfrm>
            <a:off x="3317700" y="3259200"/>
            <a:ext cx="2508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Random Forest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37"/>
          <p:cNvSpPr txBox="1"/>
          <p:nvPr/>
        </p:nvSpPr>
        <p:spPr>
          <a:xfrm>
            <a:off x="5996725" y="3246575"/>
            <a:ext cx="3085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Three-layer Neural Network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8"/>
          <p:cNvSpPr txBox="1"/>
          <p:nvPr>
            <p:ph type="title"/>
          </p:nvPr>
        </p:nvSpPr>
        <p:spPr>
          <a:xfrm>
            <a:off x="154825" y="351025"/>
            <a:ext cx="8109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93" name="Google Shape;1293;p38"/>
          <p:cNvSpPr txBox="1"/>
          <p:nvPr/>
        </p:nvSpPr>
        <p:spPr>
          <a:xfrm>
            <a:off x="563425" y="1387150"/>
            <a:ext cx="7749900" cy="29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Performance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Three-Layer Neural Network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Outperformed other automated scoring systems.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QWK of 0.793.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</a:rPr>
              <a:t>Slightly lower performance than one system (SBLSTMA)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Research Directions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LSTM for sequential data analysis.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the information flow between consecutive sentences.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9"/>
          <p:cNvSpPr txBox="1"/>
          <p:nvPr>
            <p:ph type="title"/>
          </p:nvPr>
        </p:nvSpPr>
        <p:spPr>
          <a:xfrm>
            <a:off x="2347888" y="15167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299" name="Google Shape;1299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9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9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9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9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39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305" name="Google Shape;1305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39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308" name="Google Shape;1308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39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311" name="Google Shape;131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3" name="Google Shape;131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7697" y="3669046"/>
            <a:ext cx="4235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6600" y="3680391"/>
            <a:ext cx="3067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800" y="3752316"/>
            <a:ext cx="30670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